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1" r:id="rId4"/>
    <p:sldId id="258" r:id="rId5"/>
    <p:sldId id="257" r:id="rId6"/>
    <p:sldId id="259" r:id="rId7"/>
    <p:sldId id="260" r:id="rId8"/>
    <p:sldId id="262"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2"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724873" cy="1470025"/>
          </a:xfrm>
        </p:spPr>
        <p:txBody>
          <a:bodyPr>
            <a:normAutofit/>
          </a:bodyPr>
          <a:lstStyle/>
          <a:p>
            <a:r>
              <a:rPr lang="ru-RU" sz="3600" b="1" dirty="0" err="1" smtClean="0">
                <a:solidFill>
                  <a:srgbClr val="0000FF"/>
                </a:solidFill>
                <a:latin typeface="Times New Roman" panose="02020603050405020304" pitchFamily="18" charset="0"/>
                <a:cs typeface="Times New Roman" panose="02020603050405020304" pitchFamily="18" charset="0"/>
              </a:rPr>
              <a:t>Киноурок</a:t>
            </a:r>
            <a:r>
              <a:rPr lang="ru-RU" sz="3600" b="1" dirty="0" smtClean="0">
                <a:solidFill>
                  <a:srgbClr val="0000FF"/>
                </a:solidFill>
                <a:latin typeface="Times New Roman" panose="02020603050405020304" pitchFamily="18" charset="0"/>
                <a:cs typeface="Times New Roman" panose="02020603050405020304" pitchFamily="18" charset="0"/>
              </a:rPr>
              <a:t>  по фильму «МАНДАРИН»</a:t>
            </a:r>
            <a:endParaRPr lang="ru-RU" sz="3600" b="1" dirty="0">
              <a:solidFill>
                <a:srgbClr val="0000FF"/>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712333" y="5877272"/>
            <a:ext cx="7088832" cy="792088"/>
          </a:xfrm>
        </p:spPr>
        <p:txBody>
          <a:bodyPr>
            <a:normAutofit/>
          </a:bodyPr>
          <a:lstStyle/>
          <a:p>
            <a:r>
              <a:rPr lang="ru-RU" sz="2000" dirty="0" smtClean="0">
                <a:solidFill>
                  <a:schemeClr val="tx1"/>
                </a:solidFill>
                <a:latin typeface="Times New Roman" panose="02020603050405020304" pitchFamily="18" charset="0"/>
                <a:cs typeface="Times New Roman" panose="02020603050405020304" pitchFamily="18" charset="0"/>
              </a:rPr>
              <a:t>МБОУ «Средняя школа № 7 им. В.Н. Пушкарева» МО «Островский район» Псковская область</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0583" y="4607557"/>
            <a:ext cx="8190582" cy="1015663"/>
          </a:xfrm>
          <a:prstGeom prst="rect">
            <a:avLst/>
          </a:prstGeom>
        </p:spPr>
        <p:txBody>
          <a:bodyPr wrap="square">
            <a:spAutoFit/>
          </a:bodyPr>
          <a:lstStyle/>
          <a:p>
            <a:pPr algn="ctr"/>
            <a:r>
              <a:rPr lang="ru-RU" sz="2000" b="1" u="sng" dirty="0">
                <a:solidFill>
                  <a:srgbClr val="C00000"/>
                </a:solidFill>
                <a:latin typeface="Times New Roman" panose="02020603050405020304" pitchFamily="18" charset="0"/>
                <a:cs typeface="Times New Roman" panose="02020603050405020304" pitchFamily="18" charset="0"/>
              </a:rPr>
              <a:t>Духовно-нравственные и моральные </a:t>
            </a:r>
            <a:r>
              <a:rPr lang="ru-RU" sz="2000" b="1" u="sng" dirty="0" smtClean="0">
                <a:solidFill>
                  <a:srgbClr val="C00000"/>
                </a:solidFill>
                <a:latin typeface="Times New Roman" panose="02020603050405020304" pitchFamily="18" charset="0"/>
                <a:cs typeface="Times New Roman" panose="02020603050405020304" pitchFamily="18" charset="0"/>
              </a:rPr>
              <a:t>понятия: </a:t>
            </a:r>
            <a:endParaRPr lang="ru-RU" sz="2000" b="1" u="sng" dirty="0">
              <a:solidFill>
                <a:srgbClr val="C00000"/>
              </a:solidFill>
              <a:latin typeface="Times New Roman" panose="02020603050405020304" pitchFamily="18" charset="0"/>
              <a:cs typeface="Times New Roman" panose="02020603050405020304" pitchFamily="18" charset="0"/>
            </a:endParaRPr>
          </a:p>
          <a:p>
            <a:pPr algn="ctr"/>
            <a:r>
              <a:rPr lang="ru-RU" sz="2000" dirty="0" smtClean="0">
                <a:solidFill>
                  <a:srgbClr val="0000CC"/>
                </a:solidFill>
                <a:latin typeface="Times New Roman" panose="02020603050405020304" pitchFamily="18" charset="0"/>
                <a:cs typeface="Times New Roman" panose="02020603050405020304" pitchFamily="18" charset="0"/>
              </a:rPr>
              <a:t>склонность </a:t>
            </a:r>
            <a:r>
              <a:rPr lang="ru-RU" sz="2000" dirty="0">
                <a:solidFill>
                  <a:srgbClr val="0000CC"/>
                </a:solidFill>
                <a:latin typeface="Times New Roman" panose="02020603050405020304" pitchFamily="18" charset="0"/>
                <a:cs typeface="Times New Roman" panose="02020603050405020304" pitchFamily="18" charset="0"/>
              </a:rPr>
              <a:t>видеть в людях хорошее и позитивно реагировать на человека, на его успех и </a:t>
            </a:r>
            <a:r>
              <a:rPr lang="ru-RU" sz="2000" dirty="0" smtClean="0">
                <a:solidFill>
                  <a:srgbClr val="0000CC"/>
                </a:solidFill>
                <a:latin typeface="Times New Roman" panose="02020603050405020304" pitchFamily="18" charset="0"/>
                <a:cs typeface="Times New Roman" panose="02020603050405020304" pitchFamily="18" charset="0"/>
              </a:rPr>
              <a:t>удачу</a:t>
            </a:r>
            <a:endParaRPr lang="ru-RU" sz="2000" dirty="0">
              <a:solidFill>
                <a:srgbClr val="0000CC"/>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25561" y="1390177"/>
            <a:ext cx="664927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02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008" y="1628800"/>
            <a:ext cx="8928992" cy="1200329"/>
          </a:xfrm>
          <a:prstGeom prst="rect">
            <a:avLst/>
          </a:prstGeom>
        </p:spPr>
        <p:txBody>
          <a:bodyPr wrap="square">
            <a:spAutoFit/>
          </a:bodyPr>
          <a:lstStyle/>
          <a:p>
            <a:r>
              <a:rPr lang="ru-RU" sz="2400" b="1" dirty="0" smtClean="0">
                <a:solidFill>
                  <a:srgbClr val="0000FF"/>
                </a:solidFill>
                <a:latin typeface="Times New Roman" panose="02020603050405020304" pitchFamily="18" charset="0"/>
                <a:cs typeface="Times New Roman" panose="02020603050405020304" pitchFamily="18" charset="0"/>
              </a:rPr>
              <a:t>В проведении  социальной  практики  - эстафете  </a:t>
            </a:r>
            <a:r>
              <a:rPr lang="ru-RU" sz="2400" b="1" dirty="0">
                <a:solidFill>
                  <a:srgbClr val="0000FF"/>
                </a:solidFill>
                <a:latin typeface="Times New Roman" panose="02020603050405020304" pitchFamily="18" charset="0"/>
                <a:cs typeface="Times New Roman" panose="02020603050405020304" pitchFamily="18" charset="0"/>
              </a:rPr>
              <a:t>«Подари радость  близким</a:t>
            </a:r>
            <a:r>
              <a:rPr lang="ru-RU" sz="2400" b="1" dirty="0" smtClean="0">
                <a:solidFill>
                  <a:srgbClr val="0000FF"/>
                </a:solidFill>
                <a:latin typeface="Times New Roman" panose="02020603050405020304" pitchFamily="18" charset="0"/>
                <a:cs typeface="Times New Roman" panose="02020603050405020304" pitchFamily="18" charset="0"/>
              </a:rPr>
              <a:t>» </a:t>
            </a:r>
            <a:r>
              <a:rPr lang="ru-RU" sz="2400" b="1" dirty="0">
                <a:solidFill>
                  <a:srgbClr val="0000FF"/>
                </a:solidFill>
                <a:latin typeface="Times New Roman" panose="02020603050405020304" pitchFamily="18" charset="0"/>
                <a:cs typeface="Times New Roman" panose="02020603050405020304" pitchFamily="18" charset="0"/>
              </a:rPr>
              <a:t>приняло участие </a:t>
            </a:r>
            <a:r>
              <a:rPr lang="ru-RU" sz="2400" b="1" dirty="0" smtClean="0">
                <a:solidFill>
                  <a:srgbClr val="0000FF"/>
                </a:solidFill>
                <a:latin typeface="Times New Roman" panose="02020603050405020304" pitchFamily="18" charset="0"/>
                <a:cs typeface="Times New Roman" panose="02020603050405020304" pitchFamily="18" charset="0"/>
              </a:rPr>
              <a:t> </a:t>
            </a:r>
            <a:r>
              <a:rPr lang="ru-RU" sz="2400" b="1" dirty="0">
                <a:solidFill>
                  <a:srgbClr val="0000FF"/>
                </a:solidFill>
                <a:latin typeface="Times New Roman" panose="02020603050405020304" pitchFamily="18" charset="0"/>
                <a:cs typeface="Times New Roman" panose="02020603050405020304" pitchFamily="18" charset="0"/>
              </a:rPr>
              <a:t>19 классных коллективов</a:t>
            </a:r>
            <a:r>
              <a:rPr lang="ru-RU" sz="2400" b="1" dirty="0" smtClean="0">
                <a:solidFill>
                  <a:srgbClr val="0000FF"/>
                </a:solidFill>
                <a:latin typeface="Times New Roman" panose="02020603050405020304" pitchFamily="18" charset="0"/>
                <a:cs typeface="Times New Roman" panose="02020603050405020304" pitchFamily="18" charset="0"/>
              </a:rPr>
              <a:t>.</a:t>
            </a:r>
            <a:endParaRPr lang="ru-RU" sz="2400" b="1" dirty="0">
              <a:solidFill>
                <a:srgbClr val="0000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5144" y="465096"/>
            <a:ext cx="8892480" cy="830997"/>
          </a:xfrm>
          <a:prstGeom prst="rect">
            <a:avLst/>
          </a:prstGeom>
        </p:spPr>
        <p:txBody>
          <a:bodyPr wrap="square">
            <a:spAutoFit/>
          </a:bodyPr>
          <a:lstStyle/>
          <a:p>
            <a:r>
              <a:rPr lang="ru-RU" sz="2400" b="1" dirty="0" err="1" smtClean="0">
                <a:solidFill>
                  <a:srgbClr val="0000FF"/>
                </a:solidFill>
                <a:latin typeface="Times New Roman" panose="02020603050405020304" pitchFamily="18" charset="0"/>
                <a:cs typeface="Times New Roman" panose="02020603050405020304" pitchFamily="18" charset="0"/>
              </a:rPr>
              <a:t>Киноурок</a:t>
            </a:r>
            <a:r>
              <a:rPr lang="ru-RU" sz="2400" b="1" dirty="0" smtClean="0">
                <a:solidFill>
                  <a:srgbClr val="0000FF"/>
                </a:solidFill>
                <a:latin typeface="Times New Roman" panose="02020603050405020304" pitchFamily="18" charset="0"/>
                <a:cs typeface="Times New Roman" panose="02020603050405020304" pitchFamily="18" charset="0"/>
              </a:rPr>
              <a:t> по  фильму «Мандарин»  прошел для  475 учащихся  школы</a:t>
            </a:r>
            <a:endParaRPr lang="ru-RU" sz="2400" b="1"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15008" y="3212976"/>
            <a:ext cx="8892480" cy="1569660"/>
          </a:xfrm>
          <a:prstGeom prst="rect">
            <a:avLst/>
          </a:prstGeom>
        </p:spPr>
        <p:txBody>
          <a:bodyPr wrap="square">
            <a:spAutoFit/>
          </a:bodyPr>
          <a:lstStyle/>
          <a:p>
            <a:r>
              <a:rPr lang="ru-RU" sz="2400" b="1" dirty="0" smtClean="0">
                <a:solidFill>
                  <a:srgbClr val="0000FF"/>
                </a:solidFill>
                <a:latin typeface="Times New Roman" panose="02020603050405020304" pitchFamily="18" charset="0"/>
                <a:cs typeface="Times New Roman" panose="02020603050405020304" pitchFamily="18" charset="0"/>
              </a:rPr>
              <a:t>Участники  </a:t>
            </a:r>
            <a:r>
              <a:rPr lang="ru-RU" sz="2400" b="1" dirty="0">
                <a:solidFill>
                  <a:srgbClr val="0000FF"/>
                </a:solidFill>
                <a:latin typeface="Times New Roman" panose="02020603050405020304" pitchFamily="18" charset="0"/>
                <a:cs typeface="Times New Roman" panose="02020603050405020304" pitchFamily="18" charset="0"/>
              </a:rPr>
              <a:t>с</a:t>
            </a:r>
            <a:r>
              <a:rPr lang="ru-RU" sz="2400" b="1" dirty="0" smtClean="0">
                <a:solidFill>
                  <a:srgbClr val="0000FF"/>
                </a:solidFill>
                <a:latin typeface="Times New Roman" panose="02020603050405020304" pitchFamily="18" charset="0"/>
                <a:cs typeface="Times New Roman" panose="02020603050405020304" pitchFamily="18" charset="0"/>
              </a:rPr>
              <a:t>оциальной практики действовали  в тесном сотрудничестве  во внеклассном взаимодействии  со школьниками, с семьями учащихся,   школьным психологом, вожатским отрядом «</a:t>
            </a:r>
            <a:r>
              <a:rPr lang="ru-RU" sz="2400" b="1" dirty="0" err="1" smtClean="0">
                <a:solidFill>
                  <a:srgbClr val="0000FF"/>
                </a:solidFill>
                <a:latin typeface="Times New Roman" panose="02020603050405020304" pitchFamily="18" charset="0"/>
                <a:cs typeface="Times New Roman" panose="02020603050405020304" pitchFamily="18" charset="0"/>
              </a:rPr>
              <a:t>Осьминожки</a:t>
            </a:r>
            <a:r>
              <a:rPr lang="ru-RU" sz="2400" b="1" dirty="0" smtClean="0">
                <a:solidFill>
                  <a:srgbClr val="0000FF"/>
                </a:solidFill>
                <a:latin typeface="Times New Roman" panose="02020603050405020304" pitchFamily="18" charset="0"/>
                <a:cs typeface="Times New Roman" panose="02020603050405020304" pitchFamily="18" charset="0"/>
              </a:rPr>
              <a:t>»,  работниками ГИБДД.  </a:t>
            </a:r>
            <a:endParaRPr lang="ru-RU" sz="2400" b="1" dirty="0">
              <a:solidFill>
                <a:srgbClr val="0000FF"/>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5144" y="5085184"/>
            <a:ext cx="8928992" cy="830997"/>
          </a:xfrm>
          <a:prstGeom prst="rect">
            <a:avLst/>
          </a:prstGeom>
        </p:spPr>
        <p:txBody>
          <a:bodyPr wrap="square">
            <a:spAutoFit/>
          </a:bodyPr>
          <a:lstStyle/>
          <a:p>
            <a:r>
              <a:rPr lang="ru-RU" sz="2400" b="1" dirty="0" smtClean="0">
                <a:solidFill>
                  <a:srgbClr val="0000FF"/>
                </a:solidFill>
                <a:latin typeface="Times New Roman" panose="02020603050405020304" pitchFamily="18" charset="0"/>
                <a:cs typeface="Times New Roman" panose="02020603050405020304" pitchFamily="18" charset="0"/>
              </a:rPr>
              <a:t>Самые  активные участники получили на память </a:t>
            </a:r>
            <a:r>
              <a:rPr lang="ru-RU" sz="2400" b="1" dirty="0" err="1" smtClean="0">
                <a:solidFill>
                  <a:srgbClr val="0000FF"/>
                </a:solidFill>
                <a:latin typeface="Times New Roman" panose="02020603050405020304" pitchFamily="18" charset="0"/>
                <a:cs typeface="Times New Roman" panose="02020603050405020304" pitchFamily="18" charset="0"/>
              </a:rPr>
              <a:t>календарики</a:t>
            </a:r>
            <a:r>
              <a:rPr lang="ru-RU" sz="2400" b="1" dirty="0" smtClean="0">
                <a:solidFill>
                  <a:srgbClr val="0000FF"/>
                </a:solidFill>
                <a:latin typeface="Times New Roman" panose="02020603050405020304" pitchFamily="18" charset="0"/>
                <a:cs typeface="Times New Roman" panose="02020603050405020304" pitchFamily="18" charset="0"/>
              </a:rPr>
              <a:t>  с символикой «Эстафета добрых дел»</a:t>
            </a:r>
            <a:endParaRPr lang="ru-RU"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4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 y="55436"/>
            <a:ext cx="9144000" cy="1470025"/>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rgbClr val="0000FF"/>
                </a:solidFill>
                <a:latin typeface="Times New Roman" panose="02020603050405020304" pitchFamily="18" charset="0"/>
                <a:cs typeface="Times New Roman" panose="02020603050405020304" pitchFamily="18" charset="0"/>
              </a:rPr>
              <a:t>Социальные  </a:t>
            </a:r>
            <a:r>
              <a:rPr lang="ru-RU" sz="3600" b="1" smtClean="0">
                <a:solidFill>
                  <a:srgbClr val="0000FF"/>
                </a:solidFill>
                <a:latin typeface="Times New Roman" panose="02020603050405020304" pitchFamily="18" charset="0"/>
                <a:cs typeface="Times New Roman" panose="02020603050405020304" pitchFamily="18" charset="0"/>
              </a:rPr>
              <a:t>практики  </a:t>
            </a:r>
            <a:r>
              <a:rPr lang="ru-RU" sz="3600" b="1" smtClean="0">
                <a:solidFill>
                  <a:srgbClr val="0000FF"/>
                </a:solidFill>
                <a:latin typeface="Times New Roman" panose="02020603050405020304" pitchFamily="18" charset="0"/>
                <a:cs typeface="Times New Roman" panose="02020603050405020304" pitchFamily="18" charset="0"/>
              </a:rPr>
              <a:t>во  2 -  10 </a:t>
            </a:r>
            <a:r>
              <a:rPr lang="ru-RU" sz="3600" b="1" dirty="0" smtClean="0">
                <a:solidFill>
                  <a:srgbClr val="0000FF"/>
                </a:solidFill>
                <a:latin typeface="Times New Roman" panose="02020603050405020304" pitchFamily="18" charset="0"/>
                <a:cs typeface="Times New Roman" panose="02020603050405020304" pitchFamily="18" charset="0"/>
              </a:rPr>
              <a:t>классах</a:t>
            </a:r>
          </a:p>
          <a:p>
            <a:endParaRPr lang="ru-RU" sz="3600" b="1" dirty="0" smtClean="0">
              <a:solidFill>
                <a:srgbClr val="0000FF"/>
              </a:solidFill>
              <a:latin typeface="Times New Roman" panose="02020603050405020304" pitchFamily="18" charset="0"/>
              <a:cs typeface="Times New Roman" panose="02020603050405020304" pitchFamily="18" charset="0"/>
            </a:endParaRPr>
          </a:p>
          <a:p>
            <a:r>
              <a:rPr lang="ru-RU" sz="3600" b="1" dirty="0">
                <a:solidFill>
                  <a:srgbClr val="0000FF"/>
                </a:solidFill>
                <a:latin typeface="Times New Roman" panose="02020603050405020304" pitchFamily="18" charset="0"/>
                <a:cs typeface="Times New Roman" panose="02020603050405020304" pitchFamily="18" charset="0"/>
              </a:rPr>
              <a:t> Э</a:t>
            </a:r>
            <a:r>
              <a:rPr lang="ru-RU" sz="3600" b="1" dirty="0" smtClean="0">
                <a:solidFill>
                  <a:srgbClr val="0000FF"/>
                </a:solidFill>
                <a:latin typeface="Times New Roman" panose="02020603050405020304" pitchFamily="18" charset="0"/>
                <a:cs typeface="Times New Roman" panose="02020603050405020304" pitchFamily="18" charset="0"/>
              </a:rPr>
              <a:t>стафета  «Подари радость  близким»</a:t>
            </a:r>
            <a:endParaRPr lang="ru-RU" sz="3600" b="1" dirty="0">
              <a:solidFill>
                <a:srgbClr val="0000FF"/>
              </a:solidFill>
              <a:latin typeface="Times New Roman" panose="02020603050405020304" pitchFamily="18" charset="0"/>
              <a:cs typeface="Times New Roman" panose="02020603050405020304" pitchFamily="18" charset="0"/>
            </a:endParaRPr>
          </a:p>
        </p:txBody>
      </p:sp>
      <p:pic>
        <p:nvPicPr>
          <p:cNvPr id="8194" name="Picture 2" descr="C:\Users\Татьяна\Desktop\школьный мандарин\ZVPNViIIVW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6839" y="1570139"/>
            <a:ext cx="2363099" cy="2238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2121\124NIKON\DSCN267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54104" y="1525461"/>
            <a:ext cx="3119631" cy="222318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Татьяна\Desktop\школьный мандарин\NMWUBQt-_a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3598" y="1508147"/>
            <a:ext cx="2987332" cy="22404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2121\126NIKON\DSCN318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10028" y="4022493"/>
            <a:ext cx="3391365" cy="248001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Татьяна\Desktop\школьный мандарин\_0Stjf29XXg.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9804" y="4054122"/>
            <a:ext cx="5135161" cy="248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4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5064"/>
            <a:ext cx="3568669" cy="523220"/>
          </a:xfrm>
          <a:prstGeom prst="rect">
            <a:avLst/>
          </a:prstGeom>
        </p:spPr>
        <p:txBody>
          <a:bodyPr wrap="none">
            <a:spAutoFit/>
          </a:bodyPr>
          <a:lstStyle/>
          <a:p>
            <a:r>
              <a:rPr lang="ru-RU" sz="2800" b="1" dirty="0" smtClean="0">
                <a:solidFill>
                  <a:srgbClr val="0000FF"/>
                </a:solidFill>
                <a:latin typeface="Times New Roman" panose="02020603050405020304" pitchFamily="18" charset="0"/>
                <a:cs typeface="Times New Roman" panose="02020603050405020304" pitchFamily="18" charset="0"/>
              </a:rPr>
              <a:t>Организация </a:t>
            </a:r>
            <a:r>
              <a:rPr lang="ru-RU" sz="2800" b="1" dirty="0">
                <a:solidFill>
                  <a:srgbClr val="0000FF"/>
                </a:solidFill>
                <a:latin typeface="Times New Roman" panose="02020603050405020304" pitchFamily="18" charset="0"/>
                <a:cs typeface="Times New Roman" panose="02020603050405020304" pitchFamily="18" charset="0"/>
              </a:rPr>
              <a:t>досуга </a:t>
            </a:r>
          </a:p>
        </p:txBody>
      </p:sp>
      <p:sp>
        <p:nvSpPr>
          <p:cNvPr id="4" name="Прямоугольник 3"/>
          <p:cNvSpPr/>
          <p:nvPr/>
        </p:nvSpPr>
        <p:spPr>
          <a:xfrm>
            <a:off x="117628" y="563107"/>
            <a:ext cx="9036495" cy="2031325"/>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Старшеклассники из  школьного вожатского отряда «</a:t>
            </a:r>
            <a:r>
              <a:rPr lang="ru-RU" dirty="0" err="1">
                <a:latin typeface="Times New Roman" panose="02020603050405020304" pitchFamily="18" charset="0"/>
                <a:cs typeface="Times New Roman" panose="02020603050405020304" pitchFamily="18" charset="0"/>
              </a:rPr>
              <a:t>Осьминожки</a:t>
            </a:r>
            <a:r>
              <a:rPr lang="ru-RU" dirty="0">
                <a:latin typeface="Times New Roman" panose="02020603050405020304" pitchFamily="18" charset="0"/>
                <a:cs typeface="Times New Roman" panose="02020603050405020304" pitchFamily="18" charset="0"/>
              </a:rPr>
              <a:t>»   познакомили учащихся начальной школы с  секретами правильного общения:  при встрече лично,  разговоре  по телефону и в социальных сетях.  Разобрались в ситуациях, как интересно построить разговор, как подбодрить  кого – то добрым словом,  как поздравить одноклассника с  победой. Совместная работа над созданием творческих  </a:t>
            </a:r>
            <a:r>
              <a:rPr lang="en-US" dirty="0">
                <a:latin typeface="Times New Roman" panose="02020603050405020304" pitchFamily="18" charset="0"/>
                <a:cs typeface="Times New Roman" panose="02020603050405020304" pitchFamily="18" charset="0"/>
              </a:rPr>
              <a:t>SMS </a:t>
            </a:r>
            <a:r>
              <a:rPr lang="ru-RU" dirty="0">
                <a:latin typeface="Times New Roman" panose="02020603050405020304" pitchFamily="18" charset="0"/>
                <a:cs typeface="Times New Roman" panose="02020603050405020304" pitchFamily="18" charset="0"/>
              </a:rPr>
              <a:t>поздравлений никого не оставила равнодушным.  Ведь, маленький  знак  внимания «смайлик» поднимет настроение всем и взрослым и детям.</a:t>
            </a:r>
          </a:p>
        </p:txBody>
      </p:sp>
      <p:pic>
        <p:nvPicPr>
          <p:cNvPr id="3076" name="Picture 4" descr="C:\Users\Татьяна\Desktop\школьный мандарин\DSCN75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628" y="3427004"/>
            <a:ext cx="3451162" cy="259066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Татьяна\Desktop\школьный мандарин\DSCN757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38307" y="2638855"/>
            <a:ext cx="2759075" cy="20000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Татьяна\Desktop\школьный мандарин\DSCN75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3938" y="4722337"/>
            <a:ext cx="428783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Татьяна\Desktop\школьный мандарин\DSCN752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2890" y="2820093"/>
            <a:ext cx="2517165" cy="179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4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5095177" cy="523220"/>
          </a:xfrm>
          <a:prstGeom prst="rect">
            <a:avLst/>
          </a:prstGeom>
        </p:spPr>
        <p:txBody>
          <a:bodyPr wrap="none">
            <a:spAutoFit/>
          </a:bodyPr>
          <a:lstStyle/>
          <a:p>
            <a:r>
              <a:rPr lang="ru-RU" sz="2800" b="1" dirty="0">
                <a:solidFill>
                  <a:srgbClr val="0000FF"/>
                </a:solidFill>
                <a:latin typeface="Times New Roman" panose="02020603050405020304" pitchFamily="18" charset="0"/>
                <a:cs typeface="Times New Roman" panose="02020603050405020304" pitchFamily="18" charset="0"/>
              </a:rPr>
              <a:t>Б</a:t>
            </a:r>
            <a:r>
              <a:rPr lang="ru-RU" sz="2800" b="1" dirty="0" smtClean="0">
                <a:solidFill>
                  <a:srgbClr val="0000FF"/>
                </a:solidFill>
                <a:latin typeface="Times New Roman" panose="02020603050405020304" pitchFamily="18" charset="0"/>
                <a:cs typeface="Times New Roman" panose="02020603050405020304" pitchFamily="18" charset="0"/>
              </a:rPr>
              <a:t>лагоустройство территорий</a:t>
            </a:r>
            <a:r>
              <a:rPr lang="ru-RU" sz="2800" dirty="0" smtClean="0">
                <a:solidFill>
                  <a:srgbClr val="0000FF"/>
                </a:solidFill>
              </a:rPr>
              <a:t> </a:t>
            </a:r>
            <a:endParaRPr lang="ru-RU" sz="2800" dirty="0">
              <a:solidFill>
                <a:srgbClr val="0000FF"/>
              </a:solidFill>
            </a:endParaRPr>
          </a:p>
        </p:txBody>
      </p:sp>
      <p:pic>
        <p:nvPicPr>
          <p:cNvPr id="6146" name="Picture 2" descr="https://sun9-42.userapi.com/impg/-sZ-IGeVnoYlhRhnuzykLcWOOAxVXIoAMB2eIQ/76KQVg_tUKM.jpg?size=810x1080&amp;quality=96&amp;sign=69b87cd778a62766acfa3d340ba4e36c&amp;type=albu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24744"/>
            <a:ext cx="4150854" cy="5534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un9-34.userapi.com/impg/Pwg2K1TU8kVo6Wxl7CyEds9nF4fIN_2knj1iLA/Y_HlmrPiJJA.jpg?size=1280x960&amp;quality=96&amp;sign=fa76c566ed52d2aaefe8da2f5aec71c7&amp;type=albu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24943" y="3536173"/>
            <a:ext cx="4442803" cy="272454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586935" y="1412776"/>
            <a:ext cx="4118817" cy="1754326"/>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Зима.  Снежные  пейзажи радуют глаз. Посильная помощь по  благоустройству школьной территории  объединяет учеников </a:t>
            </a:r>
            <a:r>
              <a:rPr lang="ru-RU" dirty="0">
                <a:latin typeface="Times New Roman" panose="02020603050405020304" pitchFamily="18" charset="0"/>
                <a:cs typeface="Times New Roman" panose="02020603050405020304" pitchFamily="18" charset="0"/>
              </a:rPr>
              <a:t>разных </a:t>
            </a:r>
            <a:r>
              <a:rPr lang="ru-RU" dirty="0" smtClean="0">
                <a:latin typeface="Times New Roman" panose="02020603050405020304" pitchFamily="18" charset="0"/>
                <a:cs typeface="Times New Roman" panose="02020603050405020304" pitchFamily="18" charset="0"/>
              </a:rPr>
              <a:t>классов.  Радуют  расчищенные дорожки, стайка птичек около кормушки</a:t>
            </a:r>
            <a:endParaRPr lang="ru-RU" dirty="0">
              <a:latin typeface="Times New Roman" panose="02020603050405020304" pitchFamily="18" charset="0"/>
              <a:cs typeface="Times New Roman" panose="02020603050405020304" pitchFamily="18" charset="0"/>
            </a:endParaRPr>
          </a:p>
        </p:txBody>
      </p:sp>
      <p:pic>
        <p:nvPicPr>
          <p:cNvPr id="6150" name="Picture 6" descr="https://sun9-13.userapi.com/impg/t1dJt7za3LBvCaHPUvQMB_QoWyoeqYsAEKXOTA/Fm0ISaQNWpw.jpg?size=810x1080&amp;quality=96&amp;sign=aaebe2c7456bbb37c83ad1be0ce426e2&amp;type=album"/>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3528" y="4898446"/>
            <a:ext cx="1485801" cy="173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8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1803827" cy="523220"/>
          </a:xfrm>
          <a:prstGeom prst="rect">
            <a:avLst/>
          </a:prstGeom>
        </p:spPr>
        <p:txBody>
          <a:bodyPr wrap="none">
            <a:spAutoFit/>
          </a:bodyPr>
          <a:lstStyle/>
          <a:p>
            <a:r>
              <a:rPr lang="ru-RU" sz="2800" b="1" dirty="0" smtClean="0">
                <a:solidFill>
                  <a:srgbClr val="0000FF"/>
                </a:solidFill>
                <a:latin typeface="Times New Roman" panose="02020603050405020304" pitchFamily="18" charset="0"/>
                <a:cs typeface="Times New Roman" panose="02020603050405020304" pitchFamily="18" charset="0"/>
              </a:rPr>
              <a:t>Экология</a:t>
            </a:r>
            <a:r>
              <a:rPr lang="ru-RU" dirty="0" smtClean="0"/>
              <a:t> </a:t>
            </a:r>
            <a:endParaRPr lang="ru-RU" dirty="0"/>
          </a:p>
        </p:txBody>
      </p:sp>
      <p:pic>
        <p:nvPicPr>
          <p:cNvPr id="7172" name="Picture 4" descr="I:\2121\декабрь\120NIKON\DSCN520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76056" y="3556833"/>
            <a:ext cx="3369628" cy="306037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I:\2121\декабрь\120NIKON\DSCN523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3787" y="3646088"/>
            <a:ext cx="4536504" cy="300103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Татьяна\Desktop\школьный мандарин\uO5OnZCXXn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131" y="258813"/>
            <a:ext cx="3096344" cy="26520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I:\2121\декабрь\120NIKON\DSCN509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7026357" y="3263620"/>
            <a:ext cx="2255573" cy="16916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2188" y="908720"/>
            <a:ext cx="5101228" cy="2308324"/>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Ученики школы стали </a:t>
            </a:r>
            <a:r>
              <a:rPr lang="ru-RU" dirty="0">
                <a:latin typeface="Times New Roman" panose="02020603050405020304" pitchFamily="18" charset="0"/>
                <a:cs typeface="Times New Roman" panose="02020603050405020304" pitchFamily="18" charset="0"/>
              </a:rPr>
              <a:t>активными  </a:t>
            </a:r>
            <a:r>
              <a:rPr lang="ru-RU" dirty="0" smtClean="0">
                <a:latin typeface="Times New Roman" panose="02020603050405020304" pitchFamily="18" charset="0"/>
                <a:cs typeface="Times New Roman" panose="02020603050405020304" pitchFamily="18" charset="0"/>
              </a:rPr>
              <a:t>участника  акции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Поздравляем!».  При  </a:t>
            </a:r>
            <a:r>
              <a:rPr lang="ru-RU" dirty="0">
                <a:latin typeface="Times New Roman" panose="02020603050405020304" pitchFamily="18" charset="0"/>
                <a:cs typeface="Times New Roman" panose="02020603050405020304" pitchFamily="18" charset="0"/>
              </a:rPr>
              <a:t>изготовлении  поздравительных открыток  </a:t>
            </a:r>
            <a:r>
              <a:rPr lang="ru-RU" dirty="0" smtClean="0">
                <a:latin typeface="Times New Roman" panose="02020603050405020304" pitchFamily="18" charset="0"/>
                <a:cs typeface="Times New Roman" panose="02020603050405020304" pitchFamily="18" charset="0"/>
              </a:rPr>
              <a:t>и сувениров мамам</a:t>
            </a:r>
            <a:r>
              <a:rPr lang="ru-RU" dirty="0">
                <a:latin typeface="Times New Roman" panose="02020603050405020304" pitchFamily="18" charset="0"/>
                <a:cs typeface="Times New Roman" panose="02020603050405020304" pitchFamily="18" charset="0"/>
              </a:rPr>
              <a:t>, папам, бабушкам и дедушкам, работникам школы  и просто </a:t>
            </a:r>
            <a:r>
              <a:rPr lang="ru-RU" dirty="0" smtClean="0">
                <a:latin typeface="Times New Roman" panose="02020603050405020304" pitchFamily="18" charset="0"/>
                <a:cs typeface="Times New Roman" panose="02020603050405020304" pitchFamily="18" charset="0"/>
              </a:rPr>
              <a:t>прохожим  есть возможность проявить   свою фантазию  и творчество  - из  использованных предметов создать что –то  новое и необычное.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64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7408246" cy="523220"/>
          </a:xfrm>
          <a:prstGeom prst="rect">
            <a:avLst/>
          </a:prstGeom>
        </p:spPr>
        <p:txBody>
          <a:bodyPr wrap="none">
            <a:spAutoFit/>
          </a:bodyPr>
          <a:lstStyle/>
          <a:p>
            <a:r>
              <a:rPr lang="ru-RU" sz="2800" b="1" dirty="0" smtClean="0">
                <a:solidFill>
                  <a:srgbClr val="0000FF"/>
                </a:solidFill>
                <a:latin typeface="Times New Roman" panose="02020603050405020304" pitchFamily="18" charset="0"/>
                <a:cs typeface="Times New Roman" panose="02020603050405020304" pitchFamily="18" charset="0"/>
              </a:rPr>
              <a:t>Благотворительная </a:t>
            </a:r>
            <a:r>
              <a:rPr lang="ru-RU" sz="2800" b="1" dirty="0">
                <a:solidFill>
                  <a:srgbClr val="0000FF"/>
                </a:solidFill>
                <a:latin typeface="Times New Roman" panose="02020603050405020304" pitchFamily="18" charset="0"/>
                <a:cs typeface="Times New Roman" panose="02020603050405020304" pitchFamily="18" charset="0"/>
              </a:rPr>
              <a:t>и волонтерская помощь </a:t>
            </a:r>
          </a:p>
        </p:txBody>
      </p:sp>
      <p:sp>
        <p:nvSpPr>
          <p:cNvPr id="3" name="Прямоугольник 2"/>
          <p:cNvSpPr/>
          <p:nvPr/>
        </p:nvSpPr>
        <p:spPr>
          <a:xfrm>
            <a:off x="512950" y="706180"/>
            <a:ext cx="8331186" cy="923330"/>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Всем запомнилось   </a:t>
            </a:r>
            <a:r>
              <a:rPr lang="ru-RU" dirty="0">
                <a:latin typeface="Times New Roman" panose="02020603050405020304" pitchFamily="18" charset="0"/>
                <a:cs typeface="Times New Roman" panose="02020603050405020304" pitchFamily="18" charset="0"/>
              </a:rPr>
              <a:t>участие в </a:t>
            </a:r>
            <a:r>
              <a:rPr lang="ru-RU" dirty="0" smtClean="0">
                <a:latin typeface="Times New Roman" panose="02020603050405020304" pitchFamily="18" charset="0"/>
                <a:cs typeface="Times New Roman" panose="02020603050405020304" pitchFamily="18" charset="0"/>
              </a:rPr>
              <a:t>областной благотворительной </a:t>
            </a:r>
            <a:r>
              <a:rPr lang="ru-RU" dirty="0">
                <a:latin typeface="Times New Roman" panose="02020603050405020304" pitchFamily="18" charset="0"/>
                <a:cs typeface="Times New Roman" panose="02020603050405020304" pitchFamily="18" charset="0"/>
              </a:rPr>
              <a:t>акции, посвящённой Дню </a:t>
            </a:r>
            <a:r>
              <a:rPr lang="ru-RU" dirty="0" smtClean="0">
                <a:latin typeface="Times New Roman" panose="02020603050405020304" pitchFamily="18" charset="0"/>
                <a:cs typeface="Times New Roman" panose="02020603050405020304" pitchFamily="18" charset="0"/>
              </a:rPr>
              <a:t>больного. Поделки</a:t>
            </a:r>
            <a:r>
              <a:rPr lang="ru-RU" dirty="0">
                <a:latin typeface="Times New Roman" panose="02020603050405020304" pitchFamily="18" charset="0"/>
                <a:cs typeface="Times New Roman" panose="02020603050405020304" pitchFamily="18" charset="0"/>
              </a:rPr>
              <a:t>, открытки и сувениры стали приятным сюрпризом для людей, которые из-за болезни оторваны от дома, родных и </a:t>
            </a:r>
            <a:r>
              <a:rPr lang="ru-RU" dirty="0" smtClean="0">
                <a:latin typeface="Times New Roman" panose="02020603050405020304" pitchFamily="18" charset="0"/>
                <a:cs typeface="Times New Roman" panose="02020603050405020304" pitchFamily="18" charset="0"/>
              </a:rPr>
              <a:t>друзей. </a:t>
            </a:r>
            <a:endParaRPr lang="ru-RU" dirty="0">
              <a:latin typeface="Times New Roman" panose="02020603050405020304" pitchFamily="18" charset="0"/>
              <a:cs typeface="Times New Roman" panose="02020603050405020304" pitchFamily="18" charset="0"/>
            </a:endParaRPr>
          </a:p>
        </p:txBody>
      </p:sp>
      <p:pic>
        <p:nvPicPr>
          <p:cNvPr id="5122" name="Picture 2" descr="https://sun9-9.userapi.com/impf/8PlNP3JUtsmVItYX1QsKctXOXPRxTncZrgtfPg/x1mrRqYN5pM.jpg?size=1280x958&amp;quality=96&amp;sign=e644bc6c00464b6957ef15b2fef169c9&amp;type=albu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64088" y="2060848"/>
            <a:ext cx="3480048" cy="18360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un9-43.userapi.com/impf/nEMJ-qjLCQgJ0DLbGe4Mf7e9zPhV_WVT0x7DNA/A0vXrPOuCAA.jpg?size=1061x802&amp;quality=96&amp;sign=07b04e87c76a28015297c3188bfa9dbe&amp;type=albu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45669" y="4128278"/>
            <a:ext cx="4232177" cy="254766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Татьяна\Desktop\школьный мандарин\DSCN628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544" y="1937554"/>
            <a:ext cx="2520280" cy="19933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Татьяна\Desktop\школьный мандарин\DSCN620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79083" y="4119634"/>
            <a:ext cx="3384375" cy="250698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un9-69.userapi.com/impg/SRdGIhfEN1rBItQYv4hjc_zeH2Xv2lLnOUgbMA/w8kLEA2U3Fo.jpg?size=662x577&amp;quality=96&amp;sign=f4f586ccacf4d17b1e261d589c875aa1&amp;type=albu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86159" y="2067920"/>
            <a:ext cx="2156087" cy="187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5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523220"/>
          </a:xfrm>
          <a:prstGeom prst="rect">
            <a:avLst/>
          </a:prstGeom>
        </p:spPr>
        <p:txBody>
          <a:bodyPr wrap="square">
            <a:spAutoFit/>
          </a:bodyPr>
          <a:lstStyle/>
          <a:p>
            <a:r>
              <a:rPr lang="ru-RU" sz="2800" b="1" dirty="0">
                <a:solidFill>
                  <a:srgbClr val="0000FF"/>
                </a:solidFill>
                <a:latin typeface="Times New Roman" panose="02020603050405020304" pitchFamily="18" charset="0"/>
                <a:cs typeface="Times New Roman" panose="02020603050405020304" pitchFamily="18" charset="0"/>
              </a:rPr>
              <a:t>С</a:t>
            </a:r>
            <a:r>
              <a:rPr lang="ru-RU" sz="2800" b="1" dirty="0" smtClean="0">
                <a:solidFill>
                  <a:srgbClr val="0000FF"/>
                </a:solidFill>
                <a:latin typeface="Times New Roman" panose="02020603050405020304" pitchFamily="18" charset="0"/>
                <a:cs typeface="Times New Roman" panose="02020603050405020304" pitchFamily="18" charset="0"/>
              </a:rPr>
              <a:t>охранение </a:t>
            </a:r>
            <a:r>
              <a:rPr lang="ru-RU" sz="2800" b="1" dirty="0">
                <a:solidFill>
                  <a:srgbClr val="0000FF"/>
                </a:solidFill>
                <a:latin typeface="Times New Roman" panose="02020603050405020304" pitchFamily="18" charset="0"/>
                <a:cs typeface="Times New Roman" panose="02020603050405020304" pitchFamily="18" charset="0"/>
              </a:rPr>
              <a:t>исторического и культурного наследия </a:t>
            </a:r>
          </a:p>
        </p:txBody>
      </p:sp>
      <p:sp>
        <p:nvSpPr>
          <p:cNvPr id="4" name="Прямоугольник 3"/>
          <p:cNvSpPr/>
          <p:nvPr/>
        </p:nvSpPr>
        <p:spPr>
          <a:xfrm>
            <a:off x="314061" y="855876"/>
            <a:ext cx="8570626" cy="2031325"/>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К</a:t>
            </a:r>
            <a:r>
              <a:rPr lang="ru-RU" dirty="0" smtClean="0">
                <a:latin typeface="Times New Roman" panose="02020603050405020304" pitchFamily="18" charset="0"/>
                <a:cs typeface="Times New Roman" panose="02020603050405020304" pitchFamily="18" charset="0"/>
              </a:rPr>
              <a:t>оллективный </a:t>
            </a:r>
            <a:r>
              <a:rPr lang="ru-RU" dirty="0">
                <a:latin typeface="Times New Roman" panose="02020603050405020304" pitchFamily="18" charset="0"/>
                <a:cs typeface="Times New Roman" panose="02020603050405020304" pitchFamily="18" charset="0"/>
              </a:rPr>
              <a:t>выпуск </a:t>
            </a:r>
            <a:r>
              <a:rPr lang="ru-RU" dirty="0" smtClean="0">
                <a:latin typeface="Times New Roman" panose="02020603050405020304" pitchFamily="18" charset="0"/>
                <a:cs typeface="Times New Roman" panose="02020603050405020304" pitchFamily="18" charset="0"/>
              </a:rPr>
              <a:t>газеты «</a:t>
            </a:r>
            <a:r>
              <a:rPr lang="ru-RU" dirty="0">
                <a:latin typeface="Times New Roman" panose="02020603050405020304" pitchFamily="18" charset="0"/>
                <a:cs typeface="Times New Roman" panose="02020603050405020304" pitchFamily="18" charset="0"/>
              </a:rPr>
              <a:t>Великие открытия. Великие люди»</a:t>
            </a:r>
            <a:r>
              <a:rPr lang="ru-RU" dirty="0" smtClean="0">
                <a:latin typeface="Times New Roman" panose="02020603050405020304" pitchFamily="18" charset="0"/>
                <a:cs typeface="Times New Roman" panose="02020603050405020304" pitchFamily="18" charset="0"/>
              </a:rPr>
              <a:t> , посвящен изучению биографий выдающихся  земляков с точки зрения разных учебных предметов.  На предметных декадах каждый классный коллектив школы работает  </a:t>
            </a:r>
            <a:r>
              <a:rPr lang="ru-RU" dirty="0">
                <a:latin typeface="Times New Roman" panose="02020603050405020304" pitchFamily="18" charset="0"/>
                <a:cs typeface="Times New Roman" panose="02020603050405020304" pitchFamily="18" charset="0"/>
              </a:rPr>
              <a:t>над выпуском странички газеты. Собранный материал </a:t>
            </a:r>
            <a:r>
              <a:rPr lang="ru-RU" dirty="0" smtClean="0">
                <a:latin typeface="Times New Roman" panose="02020603050405020304" pitchFamily="18" charset="0"/>
                <a:cs typeface="Times New Roman" panose="02020603050405020304" pitchFamily="18" charset="0"/>
              </a:rPr>
              <a:t> посвящен </a:t>
            </a:r>
            <a:r>
              <a:rPr lang="ru-RU" dirty="0">
                <a:latin typeface="Times New Roman" panose="02020603050405020304" pitchFamily="18" charset="0"/>
                <a:cs typeface="Times New Roman" panose="02020603050405020304" pitchFamily="18" charset="0"/>
              </a:rPr>
              <a:t>княгине Ольге, Александру Невскому, братьям Лаптевым, Н.К</a:t>
            </a:r>
            <a:r>
              <a:rPr lang="ru-RU" dirty="0" smtClean="0">
                <a:latin typeface="Times New Roman" panose="02020603050405020304" pitchFamily="18" charset="0"/>
                <a:cs typeface="Times New Roman" panose="02020603050405020304" pitchFamily="18" charset="0"/>
              </a:rPr>
              <a:t>. Рериху</a:t>
            </a:r>
            <a:r>
              <a:rPr lang="ru-RU" dirty="0">
                <a:latin typeface="Times New Roman" panose="02020603050405020304" pitchFamily="18" charset="0"/>
                <a:cs typeface="Times New Roman" panose="02020603050405020304" pitchFamily="18" charset="0"/>
              </a:rPr>
              <a:t>, В. А. Каверину, М.П. Мусоргскому, А.С. Пушкину, Н.А. </a:t>
            </a:r>
            <a:r>
              <a:rPr lang="ru-RU" dirty="0" smtClean="0">
                <a:latin typeface="Times New Roman" panose="02020603050405020304" pitchFamily="18" charset="0"/>
                <a:cs typeface="Times New Roman" panose="02020603050405020304" pitchFamily="18" charset="0"/>
              </a:rPr>
              <a:t>Римскому-Корсакову и др. Мы гордимся  псковскими земляками .</a:t>
            </a:r>
            <a:endParaRPr lang="ru-RU" dirty="0">
              <a:latin typeface="Times New Roman" panose="02020603050405020304" pitchFamily="18" charset="0"/>
              <a:cs typeface="Times New Roman" panose="02020603050405020304" pitchFamily="18" charset="0"/>
            </a:endParaRPr>
          </a:p>
        </p:txBody>
      </p:sp>
      <p:pic>
        <p:nvPicPr>
          <p:cNvPr id="1028" name="Picture 4" descr="https://sun9-25.userapi.com/impg/yg7RohVR6fX1Vb1fO3Nyy4Isxu9vHUouAqWKDA/sQXVU4LCxe4.jpg?size=712x846&amp;quality=96&amp;sign=d79761e74f4dddb62301d70c3860e333&amp;type=albu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47864" y="3406540"/>
            <a:ext cx="224096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un9-17.userapi.com/impg/m5Y7eMv-E8sWOLIjyasZdv83oNKyh7zoVyXozw/fgdhbcsG2bU.jpg?size=1280x1280&amp;quality=96&amp;sign=5e4962536df62cf65a751f8c4da1b697&amp;type=albu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83453" y="3505253"/>
            <a:ext cx="3201234" cy="24397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un9-59.userapi.com/impg/MSQh0DdnjlHnnIiBErsYEaymc6mcQBaz8wPPcA/atuPhFgn-3E.jpg?size=1280x960&amp;quality=96&amp;sign=5c396fde5e4c543352965b233fb115a7&amp;type=albu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136" y="3706307"/>
            <a:ext cx="2984966" cy="22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7700" y="144698"/>
            <a:ext cx="8424936" cy="523220"/>
          </a:xfrm>
          <a:prstGeom prst="rect">
            <a:avLst/>
          </a:prstGeom>
        </p:spPr>
        <p:txBody>
          <a:bodyPr wrap="square">
            <a:spAutoFit/>
          </a:bodyPr>
          <a:lstStyle/>
          <a:p>
            <a:r>
              <a:rPr lang="ru-RU" sz="2800" b="1" dirty="0">
                <a:solidFill>
                  <a:srgbClr val="0000FF"/>
                </a:solidFill>
                <a:latin typeface="Times New Roman" panose="02020603050405020304" pitchFamily="18" charset="0"/>
                <a:cs typeface="Times New Roman" panose="02020603050405020304" pitchFamily="18" charset="0"/>
              </a:rPr>
              <a:t>П</a:t>
            </a:r>
            <a:r>
              <a:rPr lang="ru-RU" sz="2800" b="1" dirty="0" smtClean="0">
                <a:solidFill>
                  <a:srgbClr val="0000FF"/>
                </a:solidFill>
                <a:latin typeface="Times New Roman" panose="02020603050405020304" pitchFamily="18" charset="0"/>
                <a:cs typeface="Times New Roman" panose="02020603050405020304" pitchFamily="18" charset="0"/>
              </a:rPr>
              <a:t>ропаганда </a:t>
            </a:r>
            <a:r>
              <a:rPr lang="ru-RU" sz="2800" b="1" dirty="0">
                <a:solidFill>
                  <a:srgbClr val="0000FF"/>
                </a:solidFill>
                <a:latin typeface="Times New Roman" panose="02020603050405020304" pitchFamily="18" charset="0"/>
                <a:cs typeface="Times New Roman" panose="02020603050405020304" pitchFamily="18" charset="0"/>
              </a:rPr>
              <a:t>ЗОЖ, развитие физкультуры и спорта </a:t>
            </a:r>
          </a:p>
        </p:txBody>
      </p:sp>
      <p:pic>
        <p:nvPicPr>
          <p:cNvPr id="2052" name="Picture 4" descr="https://sun9-43.userapi.com/impg/wlQiTxL7gwXxWfBuh7YMe98I0yl-Z5V0WHEB1g/s-rxR2EyxJM.jpg?size=1000x750&amp;quality=96&amp;sign=18b440614c1efe72d94f6fc1bb94d5a9&amp;type=albu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4053" y="2145246"/>
            <a:ext cx="4573971" cy="24015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4053" y="667918"/>
            <a:ext cx="8424936" cy="147732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 интерактивной  игре «Знаем правила движения, как таблицу умножения»  приняли участие  ученики начальной школы. Организаторами  стали семиклассники под четким руководством  сотрудников ГИБДД.  Применять знания правил на практике это не только интересно, но и важно. Ведь от участия  каждого зависит успех команды. Командная радость победы окрыляет.</a:t>
            </a:r>
            <a:endParaRPr lang="ru-RU" dirty="0">
              <a:latin typeface="Times New Roman" panose="02020603050405020304" pitchFamily="18" charset="0"/>
              <a:cs typeface="Times New Roman" panose="02020603050405020304" pitchFamily="18" charset="0"/>
            </a:endParaRPr>
          </a:p>
        </p:txBody>
      </p:sp>
      <p:pic>
        <p:nvPicPr>
          <p:cNvPr id="2055" name="Picture 7" descr="I:\2121\125NIKON\DSCN298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6076" y="4606353"/>
            <a:ext cx="3966600" cy="21814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2121\126NIKON\DSCN298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8575" y="2145246"/>
            <a:ext cx="4029283" cy="24015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2121\126NIKON\DSCN303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88024" y="4690344"/>
            <a:ext cx="4024061" cy="209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3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461665"/>
          </a:xfrm>
          <a:prstGeom prst="rect">
            <a:avLst/>
          </a:prstGeom>
        </p:spPr>
        <p:txBody>
          <a:bodyPr wrap="square">
            <a:spAutoFit/>
          </a:bodyPr>
          <a:lstStyle/>
          <a:p>
            <a:pPr algn="ctr"/>
            <a:r>
              <a:rPr lang="ru-RU" sz="2400" b="1" dirty="0" smtClean="0">
                <a:solidFill>
                  <a:srgbClr val="0000FF"/>
                </a:solidFill>
                <a:latin typeface="Times New Roman" panose="02020603050405020304" pitchFamily="18" charset="0"/>
                <a:cs typeface="Times New Roman" panose="02020603050405020304" pitchFamily="18" charset="0"/>
              </a:rPr>
              <a:t>Укрепление </a:t>
            </a:r>
            <a:r>
              <a:rPr lang="ru-RU" sz="2400" b="1" dirty="0">
                <a:solidFill>
                  <a:srgbClr val="0000FF"/>
                </a:solidFill>
                <a:latin typeface="Times New Roman" panose="02020603050405020304" pitchFamily="18" charset="0"/>
                <a:cs typeface="Times New Roman" panose="02020603050405020304" pitchFamily="18" charset="0"/>
              </a:rPr>
              <a:t>межнациональных (межэтнических) отношений </a:t>
            </a:r>
          </a:p>
        </p:txBody>
      </p:sp>
      <p:sp>
        <p:nvSpPr>
          <p:cNvPr id="3" name="Прямоугольник 2"/>
          <p:cNvSpPr/>
          <p:nvPr/>
        </p:nvSpPr>
        <p:spPr>
          <a:xfrm>
            <a:off x="333048" y="650305"/>
            <a:ext cx="8568952" cy="1631216"/>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Конкурсные  программы  для мальчиков и девочек – это одно из любимых школьных мероприятий.  А еще интереснее, если погрузиться в историческое прошлое. «Рыцарский турнир», «Девичьи посиделки»,  «Весенний бал», «Рождественские гуляния»  позволяют познакомиться с традициями разных народов.</a:t>
            </a:r>
            <a:endParaRPr lang="ru-RU" sz="2000" dirty="0">
              <a:latin typeface="Times New Roman" panose="02020603050405020304" pitchFamily="18" charset="0"/>
              <a:cs typeface="Times New Roman" panose="02020603050405020304" pitchFamily="18" charset="0"/>
            </a:endParaRPr>
          </a:p>
        </p:txBody>
      </p:sp>
      <p:pic>
        <p:nvPicPr>
          <p:cNvPr id="4" name="Picture 2" descr="https://sun9-70.userapi.com/impg/yU6iEW-6nWG6xAyE-7hO1SDLDl99ARp9MltWEQ/I06kLJOCET0.jpg?size=1280x1280&amp;quality=96&amp;sign=9313b86ca7e021a1df64b87b776e5a1f&amp;type=albu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6914" y="2281521"/>
            <a:ext cx="2606040" cy="22548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Татьяна\Desktop\школьный мандарин\n1QcYIaeLeI.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9590" y="4725144"/>
            <a:ext cx="2994600" cy="199866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s://sun9-61.userapi.com/impg/dbJ3Ktd-z7qzbaVqQbkIcdNxMEgUcjFiGQaTEQ/asw60PG_uRs.jpg?size=1280x1280&amp;quality=96&amp;sign=122ccdc66094d7e6816383bdff3eed62&amp;type=album"/>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00551" y="1995795"/>
            <a:ext cx="4631890" cy="258463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sun9-48.userapi.com/impg/tOWQArbBSWwYeuwm1mF72srmByA3-oZJIreW_g/sQEscvCi5_4.jpg?size=1280x720&amp;quality=96&amp;sign=735965cf1801231b8dee1080086cbbfc&amp;type=album"/>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21172" y="4744515"/>
            <a:ext cx="5207224" cy="199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3884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522</Words>
  <Application>Microsoft Office PowerPoint</Application>
  <PresentationFormat>Экран (4:3)</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Киноурок  по фильму «МАНДАРИН»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Киноурок  по фильму  «МАНДАРИН»</dc:title>
  <dc:creator>Татьяна</dc:creator>
  <cp:lastModifiedBy>Татьяна</cp:lastModifiedBy>
  <cp:revision>25</cp:revision>
  <dcterms:created xsi:type="dcterms:W3CDTF">2021-03-08T11:13:25Z</dcterms:created>
  <dcterms:modified xsi:type="dcterms:W3CDTF">2021-03-08T14:57:16Z</dcterms:modified>
</cp:coreProperties>
</file>